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1" r:id="rId2"/>
    <p:sldId id="270" r:id="rId3"/>
    <p:sldId id="264" r:id="rId4"/>
    <p:sldId id="263" r:id="rId5"/>
    <p:sldId id="266" r:id="rId6"/>
    <p:sldId id="268" r:id="rId7"/>
    <p:sldId id="269" r:id="rId8"/>
    <p:sldId id="273" r:id="rId9"/>
    <p:sldId id="27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B5A8"/>
    <a:srgbClr val="EFEAE4"/>
    <a:srgbClr val="ECE8E1"/>
    <a:srgbClr val="ECE7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60"/>
  </p:normalViewPr>
  <p:slideViewPr>
    <p:cSldViewPr snapToGrid="0">
      <p:cViewPr>
        <p:scale>
          <a:sx n="90" d="100"/>
          <a:sy n="90" d="100"/>
        </p:scale>
        <p:origin x="600" y="4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E0E779-8F7F-4F84-A678-9E9C140890FD}" type="doc">
      <dgm:prSet loTypeId="urn:microsoft.com/office/officeart/2005/8/layout/list1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6124A23-F894-4034-BE96-3906232A7BBC}">
      <dgm:prSet/>
      <dgm:spPr>
        <a:solidFill>
          <a:srgbClr val="BCB5A8"/>
        </a:solidFill>
      </dgm:spPr>
      <dgm:t>
        <a:bodyPr/>
        <a:lstStyle/>
        <a:p>
          <a:r>
            <a:rPr lang="en-US" dirty="0"/>
            <a:t>Hypotheses 1:</a:t>
          </a:r>
        </a:p>
      </dgm:t>
    </dgm:pt>
    <dgm:pt modelId="{6A0EFD40-6E0B-4F3F-A338-70E35D76E750}" type="parTrans" cxnId="{B7294AD1-F870-486D-9EBD-587DB723DC11}">
      <dgm:prSet/>
      <dgm:spPr/>
      <dgm:t>
        <a:bodyPr/>
        <a:lstStyle/>
        <a:p>
          <a:endParaRPr lang="en-US"/>
        </a:p>
      </dgm:t>
    </dgm:pt>
    <dgm:pt modelId="{F3C37A38-AC25-4ACB-BF90-D63F0240CF6C}" type="sibTrans" cxnId="{B7294AD1-F870-486D-9EBD-587DB723DC11}">
      <dgm:prSet/>
      <dgm:spPr/>
      <dgm:t>
        <a:bodyPr/>
        <a:lstStyle/>
        <a:p>
          <a:endParaRPr lang="en-US"/>
        </a:p>
      </dgm:t>
    </dgm:pt>
    <dgm:pt modelId="{0329E628-8774-4E6F-A0F1-1528EB225D2D}">
      <dgm:prSet/>
      <dgm:spPr>
        <a:solidFill>
          <a:srgbClr val="BCB5A8"/>
        </a:solidFill>
      </dgm:spPr>
      <dgm:t>
        <a:bodyPr/>
        <a:lstStyle/>
        <a:p>
          <a:r>
            <a:rPr lang="en-US" dirty="0"/>
            <a:t>Hypotheses 2:</a:t>
          </a:r>
        </a:p>
      </dgm:t>
    </dgm:pt>
    <dgm:pt modelId="{C451E2C9-26B7-4403-93BB-8FEE913A139C}" type="parTrans" cxnId="{92BDF9BC-B1E5-499F-939C-5AD7651A23E0}">
      <dgm:prSet/>
      <dgm:spPr/>
      <dgm:t>
        <a:bodyPr/>
        <a:lstStyle/>
        <a:p>
          <a:endParaRPr lang="en-US"/>
        </a:p>
      </dgm:t>
    </dgm:pt>
    <dgm:pt modelId="{B8C551B3-7389-481A-AC37-781455847D15}" type="sibTrans" cxnId="{92BDF9BC-B1E5-499F-939C-5AD7651A23E0}">
      <dgm:prSet/>
      <dgm:spPr/>
      <dgm:t>
        <a:bodyPr/>
        <a:lstStyle/>
        <a:p>
          <a:endParaRPr lang="en-US"/>
        </a:p>
      </dgm:t>
    </dgm:pt>
    <dgm:pt modelId="{8D45F525-360C-4C5E-95E1-43B41F723B51}">
      <dgm:prSet/>
      <dgm:spPr>
        <a:solidFill>
          <a:srgbClr val="BCB5A8"/>
        </a:solidFill>
      </dgm:spPr>
      <dgm:t>
        <a:bodyPr/>
        <a:lstStyle/>
        <a:p>
          <a:r>
            <a:rPr lang="en-US" dirty="0"/>
            <a:t>Hypotheses 3:</a:t>
          </a:r>
        </a:p>
      </dgm:t>
    </dgm:pt>
    <dgm:pt modelId="{15206A3C-ED63-46B0-8124-786001C2AA90}" type="parTrans" cxnId="{7E612649-FA6D-404F-A182-BFA67D7855AC}">
      <dgm:prSet/>
      <dgm:spPr/>
      <dgm:t>
        <a:bodyPr/>
        <a:lstStyle/>
        <a:p>
          <a:endParaRPr lang="en-US"/>
        </a:p>
      </dgm:t>
    </dgm:pt>
    <dgm:pt modelId="{ADEAE2D5-1750-4563-9B72-80DC470951A1}" type="sibTrans" cxnId="{7E612649-FA6D-404F-A182-BFA67D7855AC}">
      <dgm:prSet/>
      <dgm:spPr/>
      <dgm:t>
        <a:bodyPr/>
        <a:lstStyle/>
        <a:p>
          <a:endParaRPr lang="en-US"/>
        </a:p>
      </dgm:t>
    </dgm:pt>
    <dgm:pt modelId="{8504ECFD-1A82-4EDD-A147-2CF0D72900F8}">
      <dgm:prSet/>
      <dgm:spPr/>
      <dgm:t>
        <a:bodyPr/>
        <a:lstStyle/>
        <a:p>
          <a:r>
            <a:rPr lang="en-US" dirty="0"/>
            <a:t>Houses at the waterfront have rarely a basement</a:t>
          </a:r>
        </a:p>
      </dgm:t>
    </dgm:pt>
    <dgm:pt modelId="{9BE60310-35EE-4E09-A6A4-871B28A69D56}" type="parTrans" cxnId="{142CA6E4-A43D-40E1-A47C-EDC9A4849A36}">
      <dgm:prSet/>
      <dgm:spPr/>
      <dgm:t>
        <a:bodyPr/>
        <a:lstStyle/>
        <a:p>
          <a:endParaRPr lang="en-US"/>
        </a:p>
      </dgm:t>
    </dgm:pt>
    <dgm:pt modelId="{5F06162D-FC4A-46BA-89C8-2ECF7863E755}" type="sibTrans" cxnId="{142CA6E4-A43D-40E1-A47C-EDC9A4849A36}">
      <dgm:prSet/>
      <dgm:spPr/>
      <dgm:t>
        <a:bodyPr/>
        <a:lstStyle/>
        <a:p>
          <a:endParaRPr lang="en-US"/>
        </a:p>
      </dgm:t>
    </dgm:pt>
    <dgm:pt modelId="{F022E3EC-B286-4B33-9916-F10D141BF1CD}">
      <dgm:prSet/>
      <dgm:spPr/>
      <dgm:t>
        <a:bodyPr/>
        <a:lstStyle/>
        <a:p>
          <a:r>
            <a:rPr lang="en-US" noProof="0" dirty="0"/>
            <a:t>Houses at the waterfront have more </a:t>
          </a:r>
          <a:r>
            <a:rPr lang="en-US" noProof="0" dirty="0" err="1"/>
            <a:t>squarefeet</a:t>
          </a:r>
          <a:r>
            <a:rPr lang="en-US" noProof="0" dirty="0"/>
            <a:t> (are larger)</a:t>
          </a:r>
        </a:p>
      </dgm:t>
    </dgm:pt>
    <dgm:pt modelId="{D1F80F27-6E1F-48F5-A8CC-1B1668986218}" type="parTrans" cxnId="{8579C5D2-65DE-41F3-A136-899B2DA2136D}">
      <dgm:prSet/>
      <dgm:spPr/>
      <dgm:t>
        <a:bodyPr/>
        <a:lstStyle/>
        <a:p>
          <a:endParaRPr lang="de-DE"/>
        </a:p>
      </dgm:t>
    </dgm:pt>
    <dgm:pt modelId="{3DCB1DFC-0D1C-424A-894C-E402FD357607}" type="sibTrans" cxnId="{8579C5D2-65DE-41F3-A136-899B2DA2136D}">
      <dgm:prSet/>
      <dgm:spPr/>
      <dgm:t>
        <a:bodyPr/>
        <a:lstStyle/>
        <a:p>
          <a:endParaRPr lang="de-DE"/>
        </a:p>
      </dgm:t>
    </dgm:pt>
    <dgm:pt modelId="{EB7AB7E4-4A3C-410A-A391-5E40241F62B5}">
      <dgm:prSet/>
      <dgm:spPr/>
      <dgm:t>
        <a:bodyPr/>
        <a:lstStyle/>
        <a:p>
          <a:r>
            <a:rPr lang="en-US" noProof="0" dirty="0"/>
            <a:t>Houses at the waterfront are the most expensive</a:t>
          </a:r>
        </a:p>
      </dgm:t>
    </dgm:pt>
    <dgm:pt modelId="{0D06AB6C-1BB5-4C37-A469-64DABBCF11C7}" type="parTrans" cxnId="{C66CF553-8B99-4E8D-9F1A-D0F86D2D9A9C}">
      <dgm:prSet/>
      <dgm:spPr/>
      <dgm:t>
        <a:bodyPr/>
        <a:lstStyle/>
        <a:p>
          <a:endParaRPr lang="de-DE"/>
        </a:p>
      </dgm:t>
    </dgm:pt>
    <dgm:pt modelId="{A8F4555A-91AC-4384-AC7D-7DBE31651975}" type="sibTrans" cxnId="{C66CF553-8B99-4E8D-9F1A-D0F86D2D9A9C}">
      <dgm:prSet/>
      <dgm:spPr/>
      <dgm:t>
        <a:bodyPr/>
        <a:lstStyle/>
        <a:p>
          <a:endParaRPr lang="de-DE"/>
        </a:p>
      </dgm:t>
    </dgm:pt>
    <dgm:pt modelId="{0FE16AF8-696A-4F78-8991-EBF8B976066C}" type="pres">
      <dgm:prSet presAssocID="{83E0E779-8F7F-4F84-A678-9E9C140890FD}" presName="linear" presStyleCnt="0">
        <dgm:presLayoutVars>
          <dgm:dir/>
          <dgm:animLvl val="lvl"/>
          <dgm:resizeHandles val="exact"/>
        </dgm:presLayoutVars>
      </dgm:prSet>
      <dgm:spPr/>
    </dgm:pt>
    <dgm:pt modelId="{EC83295B-701A-44AE-A611-8446520E667F}" type="pres">
      <dgm:prSet presAssocID="{76124A23-F894-4034-BE96-3906232A7BBC}" presName="parentLin" presStyleCnt="0"/>
      <dgm:spPr/>
    </dgm:pt>
    <dgm:pt modelId="{5E3971DA-7F04-42F6-A2B8-C0763B44EB17}" type="pres">
      <dgm:prSet presAssocID="{76124A23-F894-4034-BE96-3906232A7BBC}" presName="parentLeftMargin" presStyleLbl="node1" presStyleIdx="0" presStyleCnt="3"/>
      <dgm:spPr/>
    </dgm:pt>
    <dgm:pt modelId="{BC6C3C59-CE1A-4002-B24A-01BF73023235}" type="pres">
      <dgm:prSet presAssocID="{76124A23-F894-4034-BE96-3906232A7BBC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2AA4CE6-D1A2-4599-9239-89949503C8EF}" type="pres">
      <dgm:prSet presAssocID="{76124A23-F894-4034-BE96-3906232A7BBC}" presName="negativeSpace" presStyleCnt="0"/>
      <dgm:spPr/>
    </dgm:pt>
    <dgm:pt modelId="{1B3894A4-30E7-4468-B140-E5625DDD312D}" type="pres">
      <dgm:prSet presAssocID="{76124A23-F894-4034-BE96-3906232A7BBC}" presName="childText" presStyleLbl="conFgAcc1" presStyleIdx="0" presStyleCnt="3">
        <dgm:presLayoutVars>
          <dgm:bulletEnabled val="1"/>
        </dgm:presLayoutVars>
      </dgm:prSet>
      <dgm:spPr/>
    </dgm:pt>
    <dgm:pt modelId="{52138482-3BDD-41B8-95CA-14C8A1CA07D8}" type="pres">
      <dgm:prSet presAssocID="{F3C37A38-AC25-4ACB-BF90-D63F0240CF6C}" presName="spaceBetweenRectangles" presStyleCnt="0"/>
      <dgm:spPr/>
    </dgm:pt>
    <dgm:pt modelId="{1B7BD3EF-2562-477E-B44A-615762201B8C}" type="pres">
      <dgm:prSet presAssocID="{0329E628-8774-4E6F-A0F1-1528EB225D2D}" presName="parentLin" presStyleCnt="0"/>
      <dgm:spPr/>
    </dgm:pt>
    <dgm:pt modelId="{14DE2FBD-1934-4A3F-A051-948BE9A05D4A}" type="pres">
      <dgm:prSet presAssocID="{0329E628-8774-4E6F-A0F1-1528EB225D2D}" presName="parentLeftMargin" presStyleLbl="node1" presStyleIdx="0" presStyleCnt="3"/>
      <dgm:spPr/>
    </dgm:pt>
    <dgm:pt modelId="{4251F7D7-6A63-4500-8397-34BE1A715F6A}" type="pres">
      <dgm:prSet presAssocID="{0329E628-8774-4E6F-A0F1-1528EB225D2D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FE205B7-5821-4F67-8B00-5B9C50E536CC}" type="pres">
      <dgm:prSet presAssocID="{0329E628-8774-4E6F-A0F1-1528EB225D2D}" presName="negativeSpace" presStyleCnt="0"/>
      <dgm:spPr/>
    </dgm:pt>
    <dgm:pt modelId="{6A1E9D14-C1CF-46DD-93A3-46B98A72C089}" type="pres">
      <dgm:prSet presAssocID="{0329E628-8774-4E6F-A0F1-1528EB225D2D}" presName="childText" presStyleLbl="conFgAcc1" presStyleIdx="1" presStyleCnt="3">
        <dgm:presLayoutVars>
          <dgm:bulletEnabled val="1"/>
        </dgm:presLayoutVars>
      </dgm:prSet>
      <dgm:spPr/>
    </dgm:pt>
    <dgm:pt modelId="{33F5275F-DDDE-4CE7-9B6C-CCEB0F2F1F03}" type="pres">
      <dgm:prSet presAssocID="{B8C551B3-7389-481A-AC37-781455847D15}" presName="spaceBetweenRectangles" presStyleCnt="0"/>
      <dgm:spPr/>
    </dgm:pt>
    <dgm:pt modelId="{DF50C775-3D6C-4B7F-87EA-C28A7AEE66BD}" type="pres">
      <dgm:prSet presAssocID="{8D45F525-360C-4C5E-95E1-43B41F723B51}" presName="parentLin" presStyleCnt="0"/>
      <dgm:spPr/>
    </dgm:pt>
    <dgm:pt modelId="{EB63ED31-01B3-4881-B03C-4C5794CA7AEA}" type="pres">
      <dgm:prSet presAssocID="{8D45F525-360C-4C5E-95E1-43B41F723B51}" presName="parentLeftMargin" presStyleLbl="node1" presStyleIdx="1" presStyleCnt="3"/>
      <dgm:spPr/>
    </dgm:pt>
    <dgm:pt modelId="{BAA7EEDE-0EFC-4DCE-B1C6-4479691C6926}" type="pres">
      <dgm:prSet presAssocID="{8D45F525-360C-4C5E-95E1-43B41F723B5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3730B2B2-1DF4-4E2C-8EEE-40602ADF2829}" type="pres">
      <dgm:prSet presAssocID="{8D45F525-360C-4C5E-95E1-43B41F723B51}" presName="negativeSpace" presStyleCnt="0"/>
      <dgm:spPr/>
    </dgm:pt>
    <dgm:pt modelId="{FB75A6EE-2FC9-40D6-AAD8-C29E0E947074}" type="pres">
      <dgm:prSet presAssocID="{8D45F525-360C-4C5E-95E1-43B41F723B5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DFCF7604-4E7F-4A6C-A55A-EDBA1CE034AF}" type="presOf" srcId="{F022E3EC-B286-4B33-9916-F10D141BF1CD}" destId="{6A1E9D14-C1CF-46DD-93A3-46B98A72C089}" srcOrd="0" destOrd="0" presId="urn:microsoft.com/office/officeart/2005/8/layout/list1"/>
    <dgm:cxn modelId="{8F55310E-4CFC-4964-8746-5C8E5D4DC282}" type="presOf" srcId="{76124A23-F894-4034-BE96-3906232A7BBC}" destId="{5E3971DA-7F04-42F6-A2B8-C0763B44EB17}" srcOrd="0" destOrd="0" presId="urn:microsoft.com/office/officeart/2005/8/layout/list1"/>
    <dgm:cxn modelId="{898CD61E-144D-4418-ABC8-57605ADA7149}" type="presOf" srcId="{83E0E779-8F7F-4F84-A678-9E9C140890FD}" destId="{0FE16AF8-696A-4F78-8991-EBF8B976066C}" srcOrd="0" destOrd="0" presId="urn:microsoft.com/office/officeart/2005/8/layout/list1"/>
    <dgm:cxn modelId="{72E01A35-A81D-48C6-9502-9A51A7D8F051}" type="presOf" srcId="{0329E628-8774-4E6F-A0F1-1528EB225D2D}" destId="{14DE2FBD-1934-4A3F-A051-948BE9A05D4A}" srcOrd="0" destOrd="0" presId="urn:microsoft.com/office/officeart/2005/8/layout/list1"/>
    <dgm:cxn modelId="{7E612649-FA6D-404F-A182-BFA67D7855AC}" srcId="{83E0E779-8F7F-4F84-A678-9E9C140890FD}" destId="{8D45F525-360C-4C5E-95E1-43B41F723B51}" srcOrd="2" destOrd="0" parTransId="{15206A3C-ED63-46B0-8124-786001C2AA90}" sibTransId="{ADEAE2D5-1750-4563-9B72-80DC470951A1}"/>
    <dgm:cxn modelId="{C66CF553-8B99-4E8D-9F1A-D0F86D2D9A9C}" srcId="{76124A23-F894-4034-BE96-3906232A7BBC}" destId="{EB7AB7E4-4A3C-410A-A391-5E40241F62B5}" srcOrd="0" destOrd="0" parTransId="{0D06AB6C-1BB5-4C37-A469-64DABBCF11C7}" sibTransId="{A8F4555A-91AC-4384-AC7D-7DBE31651975}"/>
    <dgm:cxn modelId="{45E94987-F463-4BC2-8635-646629A68060}" type="presOf" srcId="{8D45F525-360C-4C5E-95E1-43B41F723B51}" destId="{EB63ED31-01B3-4881-B03C-4C5794CA7AEA}" srcOrd="0" destOrd="0" presId="urn:microsoft.com/office/officeart/2005/8/layout/list1"/>
    <dgm:cxn modelId="{E8D91894-488A-4875-8620-F7DFC67061FA}" type="presOf" srcId="{8D45F525-360C-4C5E-95E1-43B41F723B51}" destId="{BAA7EEDE-0EFC-4DCE-B1C6-4479691C6926}" srcOrd="1" destOrd="0" presId="urn:microsoft.com/office/officeart/2005/8/layout/list1"/>
    <dgm:cxn modelId="{92BDF9BC-B1E5-499F-939C-5AD7651A23E0}" srcId="{83E0E779-8F7F-4F84-A678-9E9C140890FD}" destId="{0329E628-8774-4E6F-A0F1-1528EB225D2D}" srcOrd="1" destOrd="0" parTransId="{C451E2C9-26B7-4403-93BB-8FEE913A139C}" sibTransId="{B8C551B3-7389-481A-AC37-781455847D15}"/>
    <dgm:cxn modelId="{CD8BC1C6-8BC1-425C-859F-1BBEAA2D6202}" type="presOf" srcId="{8504ECFD-1A82-4EDD-A147-2CF0D72900F8}" destId="{FB75A6EE-2FC9-40D6-AAD8-C29E0E947074}" srcOrd="0" destOrd="0" presId="urn:microsoft.com/office/officeart/2005/8/layout/list1"/>
    <dgm:cxn modelId="{2781FFCD-34FF-4A5A-8D45-BA584544D949}" type="presOf" srcId="{0329E628-8774-4E6F-A0F1-1528EB225D2D}" destId="{4251F7D7-6A63-4500-8397-34BE1A715F6A}" srcOrd="1" destOrd="0" presId="urn:microsoft.com/office/officeart/2005/8/layout/list1"/>
    <dgm:cxn modelId="{B7294AD1-F870-486D-9EBD-587DB723DC11}" srcId="{83E0E779-8F7F-4F84-A678-9E9C140890FD}" destId="{76124A23-F894-4034-BE96-3906232A7BBC}" srcOrd="0" destOrd="0" parTransId="{6A0EFD40-6E0B-4F3F-A338-70E35D76E750}" sibTransId="{F3C37A38-AC25-4ACB-BF90-D63F0240CF6C}"/>
    <dgm:cxn modelId="{8579C5D2-65DE-41F3-A136-899B2DA2136D}" srcId="{0329E628-8774-4E6F-A0F1-1528EB225D2D}" destId="{F022E3EC-B286-4B33-9916-F10D141BF1CD}" srcOrd="0" destOrd="0" parTransId="{D1F80F27-6E1F-48F5-A8CC-1B1668986218}" sibTransId="{3DCB1DFC-0D1C-424A-894C-E402FD357607}"/>
    <dgm:cxn modelId="{142CA6E4-A43D-40E1-A47C-EDC9A4849A36}" srcId="{8D45F525-360C-4C5E-95E1-43B41F723B51}" destId="{8504ECFD-1A82-4EDD-A147-2CF0D72900F8}" srcOrd="0" destOrd="0" parTransId="{9BE60310-35EE-4E09-A6A4-871B28A69D56}" sibTransId="{5F06162D-FC4A-46BA-89C8-2ECF7863E755}"/>
    <dgm:cxn modelId="{9A22B5EE-A599-4ECA-BD1A-04D830FB2257}" type="presOf" srcId="{EB7AB7E4-4A3C-410A-A391-5E40241F62B5}" destId="{1B3894A4-30E7-4468-B140-E5625DDD312D}" srcOrd="0" destOrd="0" presId="urn:microsoft.com/office/officeart/2005/8/layout/list1"/>
    <dgm:cxn modelId="{165CAEFA-BA4E-4D71-8ABE-8DAFC06955E2}" type="presOf" srcId="{76124A23-F894-4034-BE96-3906232A7BBC}" destId="{BC6C3C59-CE1A-4002-B24A-01BF73023235}" srcOrd="1" destOrd="0" presId="urn:microsoft.com/office/officeart/2005/8/layout/list1"/>
    <dgm:cxn modelId="{B32FB374-23E9-420F-8919-6BBC5750AA7B}" type="presParOf" srcId="{0FE16AF8-696A-4F78-8991-EBF8B976066C}" destId="{EC83295B-701A-44AE-A611-8446520E667F}" srcOrd="0" destOrd="0" presId="urn:microsoft.com/office/officeart/2005/8/layout/list1"/>
    <dgm:cxn modelId="{22D21171-15E9-43C8-88ED-EB6C3F7059B5}" type="presParOf" srcId="{EC83295B-701A-44AE-A611-8446520E667F}" destId="{5E3971DA-7F04-42F6-A2B8-C0763B44EB17}" srcOrd="0" destOrd="0" presId="urn:microsoft.com/office/officeart/2005/8/layout/list1"/>
    <dgm:cxn modelId="{829087B7-AF80-4F73-97CB-DC8AB56E83AB}" type="presParOf" srcId="{EC83295B-701A-44AE-A611-8446520E667F}" destId="{BC6C3C59-CE1A-4002-B24A-01BF73023235}" srcOrd="1" destOrd="0" presId="urn:microsoft.com/office/officeart/2005/8/layout/list1"/>
    <dgm:cxn modelId="{1E987728-C4B5-4BDC-AA1D-FF8D2C64BE65}" type="presParOf" srcId="{0FE16AF8-696A-4F78-8991-EBF8B976066C}" destId="{52AA4CE6-D1A2-4599-9239-89949503C8EF}" srcOrd="1" destOrd="0" presId="urn:microsoft.com/office/officeart/2005/8/layout/list1"/>
    <dgm:cxn modelId="{90238A7B-B724-4826-9E15-81EA94B53E1D}" type="presParOf" srcId="{0FE16AF8-696A-4F78-8991-EBF8B976066C}" destId="{1B3894A4-30E7-4468-B140-E5625DDD312D}" srcOrd="2" destOrd="0" presId="urn:microsoft.com/office/officeart/2005/8/layout/list1"/>
    <dgm:cxn modelId="{957904C8-CB51-4271-819F-01A7C2C7EADE}" type="presParOf" srcId="{0FE16AF8-696A-4F78-8991-EBF8B976066C}" destId="{52138482-3BDD-41B8-95CA-14C8A1CA07D8}" srcOrd="3" destOrd="0" presId="urn:microsoft.com/office/officeart/2005/8/layout/list1"/>
    <dgm:cxn modelId="{18A6A687-23A1-46C0-A0EC-D4A8E1963A54}" type="presParOf" srcId="{0FE16AF8-696A-4F78-8991-EBF8B976066C}" destId="{1B7BD3EF-2562-477E-B44A-615762201B8C}" srcOrd="4" destOrd="0" presId="urn:microsoft.com/office/officeart/2005/8/layout/list1"/>
    <dgm:cxn modelId="{8F675558-9840-491D-87DF-EA63647A98F5}" type="presParOf" srcId="{1B7BD3EF-2562-477E-B44A-615762201B8C}" destId="{14DE2FBD-1934-4A3F-A051-948BE9A05D4A}" srcOrd="0" destOrd="0" presId="urn:microsoft.com/office/officeart/2005/8/layout/list1"/>
    <dgm:cxn modelId="{0CFEF61B-B742-4C29-A01B-69C7FD0F1619}" type="presParOf" srcId="{1B7BD3EF-2562-477E-B44A-615762201B8C}" destId="{4251F7D7-6A63-4500-8397-34BE1A715F6A}" srcOrd="1" destOrd="0" presId="urn:microsoft.com/office/officeart/2005/8/layout/list1"/>
    <dgm:cxn modelId="{472B287D-0E41-4569-BD4E-E3FEA189A25B}" type="presParOf" srcId="{0FE16AF8-696A-4F78-8991-EBF8B976066C}" destId="{FFE205B7-5821-4F67-8B00-5B9C50E536CC}" srcOrd="5" destOrd="0" presId="urn:microsoft.com/office/officeart/2005/8/layout/list1"/>
    <dgm:cxn modelId="{4CC6814E-BBBA-4C1C-86AB-66182E97A6B8}" type="presParOf" srcId="{0FE16AF8-696A-4F78-8991-EBF8B976066C}" destId="{6A1E9D14-C1CF-46DD-93A3-46B98A72C089}" srcOrd="6" destOrd="0" presId="urn:microsoft.com/office/officeart/2005/8/layout/list1"/>
    <dgm:cxn modelId="{FDDF01E9-FCC6-40F3-9391-CDB32CD5330B}" type="presParOf" srcId="{0FE16AF8-696A-4F78-8991-EBF8B976066C}" destId="{33F5275F-DDDE-4CE7-9B6C-CCEB0F2F1F03}" srcOrd="7" destOrd="0" presId="urn:microsoft.com/office/officeart/2005/8/layout/list1"/>
    <dgm:cxn modelId="{6291F700-AEB2-4C8C-8594-8C07899E749D}" type="presParOf" srcId="{0FE16AF8-696A-4F78-8991-EBF8B976066C}" destId="{DF50C775-3D6C-4B7F-87EA-C28A7AEE66BD}" srcOrd="8" destOrd="0" presId="urn:microsoft.com/office/officeart/2005/8/layout/list1"/>
    <dgm:cxn modelId="{629FFE4D-B563-43F8-9B64-0B95728FD07C}" type="presParOf" srcId="{DF50C775-3D6C-4B7F-87EA-C28A7AEE66BD}" destId="{EB63ED31-01B3-4881-B03C-4C5794CA7AEA}" srcOrd="0" destOrd="0" presId="urn:microsoft.com/office/officeart/2005/8/layout/list1"/>
    <dgm:cxn modelId="{73CA428A-911D-450A-B161-CECA66E90EDB}" type="presParOf" srcId="{DF50C775-3D6C-4B7F-87EA-C28A7AEE66BD}" destId="{BAA7EEDE-0EFC-4DCE-B1C6-4479691C6926}" srcOrd="1" destOrd="0" presId="urn:microsoft.com/office/officeart/2005/8/layout/list1"/>
    <dgm:cxn modelId="{1FEE8B04-AC04-41BB-AEAE-EFD44344BEBC}" type="presParOf" srcId="{0FE16AF8-696A-4F78-8991-EBF8B976066C}" destId="{3730B2B2-1DF4-4E2C-8EEE-40602ADF2829}" srcOrd="9" destOrd="0" presId="urn:microsoft.com/office/officeart/2005/8/layout/list1"/>
    <dgm:cxn modelId="{50F328BA-8F66-49B1-A171-ED673433FDCD}" type="presParOf" srcId="{0FE16AF8-696A-4F78-8991-EBF8B976066C}" destId="{FB75A6EE-2FC9-40D6-AAD8-C29E0E94707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3894A4-30E7-4468-B140-E5625DDD312D}">
      <dsp:nvSpPr>
        <dsp:cNvPr id="0" name=""/>
        <dsp:cNvSpPr/>
      </dsp:nvSpPr>
      <dsp:spPr>
        <a:xfrm>
          <a:off x="0" y="352932"/>
          <a:ext cx="5334198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93" tIns="395732" rIns="413993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Houses at the waterfront are the most expensive</a:t>
          </a:r>
        </a:p>
      </dsp:txBody>
      <dsp:txXfrm>
        <a:off x="0" y="352932"/>
        <a:ext cx="5334198" cy="1077300"/>
      </dsp:txXfrm>
    </dsp:sp>
    <dsp:sp modelId="{BC6C3C59-CE1A-4002-B24A-01BF73023235}">
      <dsp:nvSpPr>
        <dsp:cNvPr id="0" name=""/>
        <dsp:cNvSpPr/>
      </dsp:nvSpPr>
      <dsp:spPr>
        <a:xfrm>
          <a:off x="266709" y="72492"/>
          <a:ext cx="3733938" cy="560880"/>
        </a:xfrm>
        <a:prstGeom prst="roundRect">
          <a:avLst/>
        </a:prstGeom>
        <a:solidFill>
          <a:srgbClr val="BCB5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1134" tIns="0" rIns="1411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Hypotheses 1:</a:t>
          </a:r>
        </a:p>
      </dsp:txBody>
      <dsp:txXfrm>
        <a:off x="294089" y="99872"/>
        <a:ext cx="3679178" cy="506120"/>
      </dsp:txXfrm>
    </dsp:sp>
    <dsp:sp modelId="{6A1E9D14-C1CF-46DD-93A3-46B98A72C089}">
      <dsp:nvSpPr>
        <dsp:cNvPr id="0" name=""/>
        <dsp:cNvSpPr/>
      </dsp:nvSpPr>
      <dsp:spPr>
        <a:xfrm>
          <a:off x="0" y="1813273"/>
          <a:ext cx="5334198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93" tIns="395732" rIns="413993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noProof="0" dirty="0"/>
            <a:t>Houses at the waterfront have more </a:t>
          </a:r>
          <a:r>
            <a:rPr lang="en-US" sz="1900" kern="1200" noProof="0" dirty="0" err="1"/>
            <a:t>squarefeet</a:t>
          </a:r>
          <a:r>
            <a:rPr lang="en-US" sz="1900" kern="1200" noProof="0" dirty="0"/>
            <a:t> (are larger)</a:t>
          </a:r>
        </a:p>
      </dsp:txBody>
      <dsp:txXfrm>
        <a:off x="0" y="1813273"/>
        <a:ext cx="5334198" cy="1077300"/>
      </dsp:txXfrm>
    </dsp:sp>
    <dsp:sp modelId="{4251F7D7-6A63-4500-8397-34BE1A715F6A}">
      <dsp:nvSpPr>
        <dsp:cNvPr id="0" name=""/>
        <dsp:cNvSpPr/>
      </dsp:nvSpPr>
      <dsp:spPr>
        <a:xfrm>
          <a:off x="266709" y="1532833"/>
          <a:ext cx="3733938" cy="560880"/>
        </a:xfrm>
        <a:prstGeom prst="roundRect">
          <a:avLst/>
        </a:prstGeom>
        <a:solidFill>
          <a:srgbClr val="BCB5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1134" tIns="0" rIns="1411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Hypotheses 2:</a:t>
          </a:r>
        </a:p>
      </dsp:txBody>
      <dsp:txXfrm>
        <a:off x="294089" y="1560213"/>
        <a:ext cx="3679178" cy="506120"/>
      </dsp:txXfrm>
    </dsp:sp>
    <dsp:sp modelId="{FB75A6EE-2FC9-40D6-AAD8-C29E0E947074}">
      <dsp:nvSpPr>
        <dsp:cNvPr id="0" name=""/>
        <dsp:cNvSpPr/>
      </dsp:nvSpPr>
      <dsp:spPr>
        <a:xfrm>
          <a:off x="0" y="3273613"/>
          <a:ext cx="5334198" cy="1077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3993" tIns="395732" rIns="413993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Houses at the waterfront have rarely a basement</a:t>
          </a:r>
        </a:p>
      </dsp:txBody>
      <dsp:txXfrm>
        <a:off x="0" y="3273613"/>
        <a:ext cx="5334198" cy="1077300"/>
      </dsp:txXfrm>
    </dsp:sp>
    <dsp:sp modelId="{BAA7EEDE-0EFC-4DCE-B1C6-4479691C6926}">
      <dsp:nvSpPr>
        <dsp:cNvPr id="0" name=""/>
        <dsp:cNvSpPr/>
      </dsp:nvSpPr>
      <dsp:spPr>
        <a:xfrm>
          <a:off x="266709" y="2993173"/>
          <a:ext cx="3733938" cy="560880"/>
        </a:xfrm>
        <a:prstGeom prst="roundRect">
          <a:avLst/>
        </a:prstGeom>
        <a:solidFill>
          <a:srgbClr val="BCB5A8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41134" tIns="0" rIns="141134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Hypotheses 3:</a:t>
          </a:r>
        </a:p>
      </dsp:txBody>
      <dsp:txXfrm>
        <a:off x="294089" y="3020553"/>
        <a:ext cx="3679178" cy="5061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FC3A5F-D93F-4C15-E1A7-8C918736D4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565C511-636A-3F29-9459-00251B643A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997B3C9-C633-1054-6B09-5DDD145EC1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FB9FD1F-9C0C-3D43-DE94-4997A4DE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4C1380-76BA-4F9C-0C2C-84D08A16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5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DB7266F-3F82-88F6-5643-28BA2B953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D9C1220-A113-43AC-85EF-625513F2E5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931CD0-98E4-DEE8-861D-DC7F1BD52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0682AD-8288-C140-DE42-95C033CC08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13BB4BC-F6E4-9BAF-329E-C04E809AD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147632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D88467C-9976-A15E-270C-52D713178D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BBAF6F69-4311-37FA-B63B-BA6EA32662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F5E6F19-AB12-6A04-46CF-94CE68B39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9EF4FC-92D0-B6AF-7DD7-7349C53CA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EE18BF-6CE2-FDA7-C163-BCAEB5E4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8742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731A9B-8902-0862-67B0-0724C73E5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AB3D70B-32E5-5C78-F298-BD5DF2B26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A964D5C-F169-07C4-EFB4-D6BB88C0D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BF9DA8-F5F4-FA8E-0082-05FFBCB3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00EECD-661A-C4EB-7E9B-43E63D8DE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081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9F802E-2DA2-79AB-E7E0-90ED36C8B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20E589E-4F5E-72A7-3D86-7DFE35D311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E2D5287-5EBF-1598-32DC-9C00D0DEAE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94BF9F-F7CF-C8C2-A680-F866BC0E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8B57785-937E-5562-4056-158E4D3E3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1472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15128-281B-3983-D988-717A8AEA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62A21C9-05CE-41C4-49D3-2B50724779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8DD4B3A-41EE-7473-AE54-4C897877CB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38C1D87-DAB2-BCC8-58D5-64832E396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0C716D3-464B-5CCE-B518-2D5E66948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8907BE1-19BA-08FC-FCDE-82207F703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23823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576897-CB47-DE6A-A409-F93D910F3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9DE7CBA-CE43-BD6D-3564-958BF7FB1F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A7B8481-2C2F-6141-9D81-FF1345B8E4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9430E3A-AB24-9151-1E04-55FDE986CA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FCAA774-DEFF-E00F-E5B6-D8BF869573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3953DB8-E426-FD3A-AC56-B9FE75A14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48929D17-31B0-B627-6567-15E648657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91A4276E-75A3-4C06-6E1B-03631B6013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825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D4F674-42E1-F682-3F04-56555EA48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7C1F76C-3818-49E0-6909-7254FB1DB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8665F16-91E4-1C46-679F-7E3B21B1F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02168B4-BF65-7F99-67F8-9D6DABADC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3093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52969280-A070-E82B-210B-6D4A80976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1F1843-9251-651C-47AF-34977411D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AED5388-76C1-F0FE-27FA-352433013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570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B5FDB9-1E2C-E242-63CB-CBC72EB6D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A5DF98E-2A39-1F5A-0580-BC3DA2E5C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FCC19F5-2CC6-F3A1-818C-0A1C2C3A16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C3B3DDE-EF8D-E9D7-5C86-11EDA78A3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B5C545A-D7F7-B390-3BF4-EDE9C414D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FCB5506-8FC6-E2AA-A0B8-4A2E4E9CD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9475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A6C638-2602-E384-D3B4-CDFF2DAE86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8E657F1B-45CD-EF97-969E-F2C4F11CDD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23C3C6E-D1B5-DF24-C419-D89D825AEE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8F91C11-ED25-EB89-C74B-829979B0B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F5C869F-D1DF-822D-054D-316B79D70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E969CF7-FB0A-0E9D-A955-0068AE609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064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1873A56A-32CF-9B71-108F-15905B1F3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5312B61-06E8-B9A7-EA99-39D2CE5A72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6B8C3C-DEAE-60DA-789F-18CB42ABE6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0EE4E3-1455-488B-AC79-396172AB6248}" type="datetimeFigureOut">
              <a:rPr lang="de-DE" smtClean="0"/>
              <a:t>19.10.2025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1B1CC5E-F791-BD0A-DC62-507B7D1951C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70CCD0-0DA1-A1CD-453C-0856D5E4DF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18B2E48-65D7-479A-AFAD-156E4CA59A7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875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5">
            <a:extLst>
              <a:ext uri="{FF2B5EF4-FFF2-40B4-BE49-F238E27FC236}">
                <a16:creationId xmlns:a16="http://schemas.microsoft.com/office/drawing/2014/main" id="{55841470-A1C7-AFFD-FE45-4883D87F5CF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3" b="7683"/>
          <a:stretch/>
        </p:blipFill>
        <p:spPr>
          <a:xfrm>
            <a:off x="0" y="0"/>
            <a:ext cx="12191980" cy="685799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332CAF8-BBF2-9297-F647-A906DA8B09F0}"/>
              </a:ext>
            </a:extLst>
          </p:cNvPr>
          <p:cNvCxnSpPr>
            <a:cxnSpLocks/>
          </p:cNvCxnSpPr>
          <p:nvPr/>
        </p:nvCxnSpPr>
        <p:spPr>
          <a:xfrm>
            <a:off x="7934632" y="1651819"/>
            <a:ext cx="0" cy="275303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Untertitel 2">
            <a:extLst>
              <a:ext uri="{FF2B5EF4-FFF2-40B4-BE49-F238E27FC236}">
                <a16:creationId xmlns:a16="http://schemas.microsoft.com/office/drawing/2014/main" id="{1517A791-ED7E-8AAA-151F-F61DFB80D86F}"/>
              </a:ext>
            </a:extLst>
          </p:cNvPr>
          <p:cNvSpPr txBox="1">
            <a:spLocks/>
          </p:cNvSpPr>
          <p:nvPr/>
        </p:nvSpPr>
        <p:spPr>
          <a:xfrm>
            <a:off x="8180910" y="1065862"/>
            <a:ext cx="3499339" cy="47262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From real estate data </a:t>
            </a:r>
            <a:br>
              <a:rPr lang="en-US" sz="2000" b="1" dirty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sz="2000" b="1" dirty="0">
                <a:solidFill>
                  <a:schemeClr val="bg1">
                    <a:lumMod val="65000"/>
                  </a:schemeClr>
                </a:solidFill>
              </a:rPr>
              <a:t>to a House for Larry Sanders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  <a:p>
            <a:pPr indent="-2286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3E80C59-499C-9610-E4C0-05F5E87E559C}"/>
              </a:ext>
            </a:extLst>
          </p:cNvPr>
          <p:cNvSpPr txBox="1"/>
          <p:nvPr/>
        </p:nvSpPr>
        <p:spPr>
          <a:xfrm>
            <a:off x="619433" y="1517251"/>
            <a:ext cx="727587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600" b="1" noProof="0" dirty="0">
                <a:solidFill>
                  <a:schemeClr val="accent2"/>
                </a:solidFill>
                <a:latin typeface="+mj-lt"/>
              </a:rPr>
              <a:t>Matching Business offers to Client Preferences</a:t>
            </a:r>
            <a:br>
              <a:rPr lang="en-US" sz="4600" b="1" noProof="0" dirty="0">
                <a:solidFill>
                  <a:schemeClr val="accent2"/>
                </a:solidFill>
                <a:latin typeface="+mj-lt"/>
              </a:rPr>
            </a:br>
            <a:r>
              <a:rPr lang="en-US" sz="4600" b="1" noProof="0" dirty="0">
                <a:solidFill>
                  <a:schemeClr val="accent2"/>
                </a:solidFill>
                <a:latin typeface="+mj-lt"/>
              </a:rPr>
              <a:t> through EDA</a:t>
            </a:r>
          </a:p>
          <a:p>
            <a:pPr algn="ctr"/>
            <a:r>
              <a:rPr lang="en-US" sz="4600" b="1" noProof="0" dirty="0">
                <a:solidFill>
                  <a:schemeClr val="accent2"/>
                </a:solidFill>
                <a:latin typeface="+mj-lt"/>
              </a:rPr>
              <a:t>(Exploratory Data Analysis)</a:t>
            </a:r>
            <a:endParaRPr lang="en-US" sz="4600" noProof="0" dirty="0">
              <a:solidFill>
                <a:schemeClr val="accent2"/>
              </a:solidFill>
              <a:latin typeface="+mj-lt"/>
            </a:endParaRPr>
          </a:p>
          <a:p>
            <a:pPr algn="ctr"/>
            <a:endParaRPr lang="de-DE" sz="4600" dirty="0"/>
          </a:p>
        </p:txBody>
      </p:sp>
    </p:spTree>
    <p:extLst>
      <p:ext uri="{BB962C8B-B14F-4D97-AF65-F5344CB8AC3E}">
        <p14:creationId xmlns:p14="http://schemas.microsoft.com/office/powerpoint/2010/main" val="3716511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2B9F08-B3C3-89C2-9B3D-8708CBE19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B72372-B8F8-1D79-38D1-A586B9D7CF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Meiryo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FD051B7-416D-6252-C57E-9879F4FEC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F0B1668-CE8B-9DC5-C40F-029F103F7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6" name="Bildplatzhalter 5" descr="Ein Bild, das Entwurf, Menschliches Gesicht, Lineart, Darstellung enthält.&#10;&#10;KI-generierte Inhalte können fehlerhaft sein.">
            <a:extLst>
              <a:ext uri="{FF2B5EF4-FFF2-40B4-BE49-F238E27FC236}">
                <a16:creationId xmlns:a16="http://schemas.microsoft.com/office/drawing/2014/main" id="{BF7DD126-EA76-DF69-4EBE-13FFD53EADF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74" b="-1"/>
          <a:stretch>
            <a:fillRect/>
          </a:stretch>
        </p:blipFill>
        <p:spPr>
          <a:xfrm>
            <a:off x="2644776" y="10"/>
            <a:ext cx="9547224" cy="6857990"/>
          </a:xfrm>
          <a:custGeom>
            <a:avLst/>
            <a:gdLst/>
            <a:ahLst/>
            <a:cxnLst/>
            <a:rect l="l" t="t" r="r" b="b"/>
            <a:pathLst>
              <a:path w="9547224" h="6858000">
                <a:moveTo>
                  <a:pt x="1623023" y="0"/>
                </a:moveTo>
                <a:lnTo>
                  <a:pt x="2716256" y="0"/>
                </a:lnTo>
                <a:lnTo>
                  <a:pt x="3032455" y="0"/>
                </a:lnTo>
                <a:lnTo>
                  <a:pt x="3496422" y="0"/>
                </a:lnTo>
                <a:lnTo>
                  <a:pt x="5205951" y="0"/>
                </a:lnTo>
                <a:lnTo>
                  <a:pt x="9547224" y="0"/>
                </a:lnTo>
                <a:lnTo>
                  <a:pt x="9547224" y="6858000"/>
                </a:lnTo>
                <a:lnTo>
                  <a:pt x="5205951" y="6858000"/>
                </a:lnTo>
                <a:lnTo>
                  <a:pt x="3496422" y="6858000"/>
                </a:lnTo>
                <a:lnTo>
                  <a:pt x="3032455" y="6858000"/>
                </a:lnTo>
                <a:lnTo>
                  <a:pt x="2716256" y="6858000"/>
                </a:lnTo>
                <a:lnTo>
                  <a:pt x="2502754" y="6858000"/>
                </a:lnTo>
                <a:lnTo>
                  <a:pt x="2390998" y="6780599"/>
                </a:lnTo>
                <a:cubicBezTo>
                  <a:pt x="2217180" y="6653108"/>
                  <a:pt x="2046553" y="6515397"/>
                  <a:pt x="1874350" y="6374814"/>
                </a:cubicBezTo>
                <a:cubicBezTo>
                  <a:pt x="928725" y="5602839"/>
                  <a:pt x="0" y="4969131"/>
                  <a:pt x="0" y="3621656"/>
                </a:cubicBezTo>
                <a:cubicBezTo>
                  <a:pt x="0" y="2093192"/>
                  <a:pt x="573736" y="754641"/>
                  <a:pt x="1600899" y="14997"/>
                </a:cubicBezTo>
                <a:close/>
              </a:path>
            </a:pathLst>
          </a:cu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4D0E05C-F641-DE24-9AEF-91F48E0EAD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44774" y="0"/>
            <a:ext cx="2756893" cy="6858000"/>
          </a:xfrm>
          <a:custGeom>
            <a:avLst/>
            <a:gdLst>
              <a:gd name="connsiteX0" fmla="*/ 1133870 w 2756893"/>
              <a:gd name="connsiteY0" fmla="*/ 0 h 6858000"/>
              <a:gd name="connsiteX1" fmla="*/ 898082 w 2756893"/>
              <a:gd name="connsiteY1" fmla="*/ 0 h 6858000"/>
              <a:gd name="connsiteX2" fmla="*/ 920668 w 2756893"/>
              <a:gd name="connsiteY2" fmla="*/ 14997 h 6858000"/>
              <a:gd name="connsiteX3" fmla="*/ 2554961 w 2756893"/>
              <a:gd name="connsiteY3" fmla="*/ 3621656 h 6858000"/>
              <a:gd name="connsiteX4" fmla="*/ 641513 w 2756893"/>
              <a:gd name="connsiteY4" fmla="*/ 6374814 h 6858000"/>
              <a:gd name="connsiteX5" fmla="*/ 114086 w 2756893"/>
              <a:gd name="connsiteY5" fmla="*/ 6780599 h 6858000"/>
              <a:gd name="connsiteX6" fmla="*/ 0 w 2756893"/>
              <a:gd name="connsiteY6" fmla="*/ 6858000 h 6858000"/>
              <a:gd name="connsiteX7" fmla="*/ 40637 w 2756893"/>
              <a:gd name="connsiteY7" fmla="*/ 6858000 h 6858000"/>
              <a:gd name="connsiteX8" fmla="*/ 254139 w 2756893"/>
              <a:gd name="connsiteY8" fmla="*/ 6858000 h 6858000"/>
              <a:gd name="connsiteX9" fmla="*/ 365895 w 2756893"/>
              <a:gd name="connsiteY9" fmla="*/ 6780599 h 6858000"/>
              <a:gd name="connsiteX10" fmla="*/ 882543 w 2756893"/>
              <a:gd name="connsiteY10" fmla="*/ 6374814 h 6858000"/>
              <a:gd name="connsiteX11" fmla="*/ 2756893 w 2756893"/>
              <a:gd name="connsiteY11" fmla="*/ 3621656 h 6858000"/>
              <a:gd name="connsiteX12" fmla="*/ 1155994 w 2756893"/>
              <a:gd name="connsiteY12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756893" h="6858000">
                <a:moveTo>
                  <a:pt x="1133870" y="0"/>
                </a:moveTo>
                <a:lnTo>
                  <a:pt x="898082" y="0"/>
                </a:lnTo>
                <a:lnTo>
                  <a:pt x="920668" y="14997"/>
                </a:lnTo>
                <a:cubicBezTo>
                  <a:pt x="1969257" y="754641"/>
                  <a:pt x="2554961" y="2093192"/>
                  <a:pt x="2554961" y="3621656"/>
                </a:cubicBezTo>
                <a:cubicBezTo>
                  <a:pt x="2554961" y="4969131"/>
                  <a:pt x="1606863" y="5602839"/>
                  <a:pt x="641513" y="6374814"/>
                </a:cubicBezTo>
                <a:cubicBezTo>
                  <a:pt x="465717" y="6515397"/>
                  <a:pt x="291531" y="6653108"/>
                  <a:pt x="114086" y="6780599"/>
                </a:cubicBezTo>
                <a:lnTo>
                  <a:pt x="0" y="6858000"/>
                </a:lnTo>
                <a:lnTo>
                  <a:pt x="40637" y="6858000"/>
                </a:lnTo>
                <a:lnTo>
                  <a:pt x="254139" y="6858000"/>
                </a:lnTo>
                <a:lnTo>
                  <a:pt x="365895" y="6780599"/>
                </a:lnTo>
                <a:cubicBezTo>
                  <a:pt x="539713" y="6653108"/>
                  <a:pt x="710340" y="6515397"/>
                  <a:pt x="882543" y="6374814"/>
                </a:cubicBezTo>
                <a:cubicBezTo>
                  <a:pt x="1828168" y="5602839"/>
                  <a:pt x="2756893" y="4969131"/>
                  <a:pt x="2756893" y="3621656"/>
                </a:cubicBezTo>
                <a:cubicBezTo>
                  <a:pt x="2756893" y="2093192"/>
                  <a:pt x="2183157" y="754641"/>
                  <a:pt x="115599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06F2B61-08CC-C507-D799-DB5C83A8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7466" y="0"/>
            <a:ext cx="4539344" cy="121006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noProof="0" dirty="0"/>
              <a:t>Larry Sanders </a:t>
            </a:r>
            <a:br>
              <a:rPr lang="en-US" sz="5400" noProof="0" dirty="0"/>
            </a:br>
            <a:r>
              <a:rPr lang="en-US" sz="3600" dirty="0"/>
              <a:t>  </a:t>
            </a:r>
            <a:r>
              <a:rPr lang="en-US" sz="3600" noProof="0" dirty="0"/>
              <a:t>Buyer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35355B0B-79D6-0530-7F69-D20AF53DB1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770" y="4588329"/>
            <a:ext cx="3536158" cy="1621971"/>
          </a:xfrm>
        </p:spPr>
        <p:txBody>
          <a:bodyPr vert="horz" lIns="91440" tIns="45720" rIns="91440" bIns="45720" rtlCol="0">
            <a:normAutofit/>
          </a:bodyPr>
          <a:lstStyle/>
          <a:p>
            <a:pPr lvl="1" indent="-228600">
              <a:buFont typeface="Arial" panose="020B0604020202020204" pitchFamily="34" charset="0"/>
              <a:buChar char="•"/>
            </a:pPr>
            <a:r>
              <a:rPr lang="en-US" sz="2000" dirty="0"/>
              <a:t>Larry got some kids of his own, just doesn't want his kids to play with other kids </a:t>
            </a:r>
            <a:br>
              <a:rPr lang="en-US" sz="2000" dirty="0"/>
            </a:br>
            <a:r>
              <a:rPr lang="en-US" sz="2000" dirty="0"/>
              <a:t> 	… because of germs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C1888533-ED9E-8547-023E-01A87D395585}"/>
              </a:ext>
            </a:extLst>
          </p:cNvPr>
          <p:cNvSpPr txBox="1">
            <a:spLocks/>
          </p:cNvSpPr>
          <p:nvPr/>
        </p:nvSpPr>
        <p:spPr>
          <a:xfrm>
            <a:off x="54770" y="2024743"/>
            <a:ext cx="2677885" cy="3831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 Waterfront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 limited budget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 nice &amp; isolated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sz="2200" dirty="0"/>
              <a:t>central neighborhood without kids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8409037-37A2-C2CB-F691-D3DE972D3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04577" y="4274025"/>
            <a:ext cx="3747593" cy="248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155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4DB59F-F9B7-9C50-353D-081F9C133D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7B7A940-48B8-EEDF-BB30-A83086372A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93E40E67-D6D5-86C2-5DEE-05120505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70" y="125639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b="1" noProof="0" dirty="0"/>
              <a:t>Hypotheses to be tested</a:t>
            </a:r>
            <a:endParaRPr lang="en-US" noProof="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7B54CBEF-B8D8-4751-AE5B-27466EB16D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2922" r="14914" b="2"/>
          <a:stretch>
            <a:fillRect/>
          </a:stretch>
        </p:blipFill>
        <p:spPr>
          <a:xfrm>
            <a:off x="6229216" y="0"/>
            <a:ext cx="5962785" cy="69341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graphicFrame>
        <p:nvGraphicFramePr>
          <p:cNvPr id="2" name="Textplatzhalter 3">
            <a:extLst>
              <a:ext uri="{FF2B5EF4-FFF2-40B4-BE49-F238E27FC236}">
                <a16:creationId xmlns:a16="http://schemas.microsoft.com/office/drawing/2014/main" id="{BCA3658B-6332-7E7A-2691-2F519AEB5E9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11595167"/>
              </p:ext>
            </p:extLst>
          </p:nvPr>
        </p:nvGraphicFramePr>
        <p:xfrm>
          <a:off x="761803" y="1619436"/>
          <a:ext cx="5334198" cy="4423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CA33D93C-C130-1D81-3599-C64FC4DA4140}"/>
              </a:ext>
            </a:extLst>
          </p:cNvPr>
          <p:cNvCxnSpPr>
            <a:cxnSpLocks/>
          </p:cNvCxnSpPr>
          <p:nvPr/>
        </p:nvCxnSpPr>
        <p:spPr>
          <a:xfrm>
            <a:off x="711470" y="1423851"/>
            <a:ext cx="5383006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99699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hteck: abgerundete Ecken 36">
            <a:extLst>
              <a:ext uri="{FF2B5EF4-FFF2-40B4-BE49-F238E27FC236}">
                <a16:creationId xmlns:a16="http://schemas.microsoft.com/office/drawing/2014/main" id="{D0BC90D9-5625-8E32-BADA-6323840006F3}"/>
              </a:ext>
            </a:extLst>
          </p:cNvPr>
          <p:cNvSpPr/>
          <p:nvPr/>
        </p:nvSpPr>
        <p:spPr>
          <a:xfrm>
            <a:off x="8676167" y="1584251"/>
            <a:ext cx="3104707" cy="2998382"/>
          </a:xfrm>
          <a:prstGeom prst="roundRect">
            <a:avLst/>
          </a:prstGeom>
          <a:solidFill>
            <a:srgbClr val="BCB5A8"/>
          </a:solidFill>
          <a:ln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11A1425-8C97-CFBB-41E7-A1AA87270F57}"/>
              </a:ext>
            </a:extLst>
          </p:cNvPr>
          <p:cNvCxnSpPr>
            <a:cxnSpLocks/>
          </p:cNvCxnSpPr>
          <p:nvPr/>
        </p:nvCxnSpPr>
        <p:spPr>
          <a:xfrm>
            <a:off x="711469" y="1123405"/>
            <a:ext cx="104050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 8">
            <a:extLst>
              <a:ext uri="{FF2B5EF4-FFF2-40B4-BE49-F238E27FC236}">
                <a16:creationId xmlns:a16="http://schemas.microsoft.com/office/drawing/2014/main" id="{6428A2F4-9853-06EE-A1DF-8772E0569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69" y="125639"/>
            <a:ext cx="11227982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Real estate in </a:t>
            </a:r>
            <a:r>
              <a:rPr lang="en-US" b="1" noProof="0" dirty="0"/>
              <a:t>King County </a:t>
            </a:r>
            <a:br>
              <a:rPr lang="de-DE" dirty="0"/>
            </a:br>
            <a:endParaRPr lang="de-DE" dirty="0"/>
          </a:p>
        </p:txBody>
      </p:sp>
      <p:pic>
        <p:nvPicPr>
          <p:cNvPr id="17" name="Grafik 16" descr="Ein Bild, das Karte enthält.&#10;&#10;KI-generierte Inhalte können fehlerhaft sein.">
            <a:extLst>
              <a:ext uri="{FF2B5EF4-FFF2-40B4-BE49-F238E27FC236}">
                <a16:creationId xmlns:a16="http://schemas.microsoft.com/office/drawing/2014/main" id="{D569D4CC-3980-B5CA-BFA9-0FA9139DCF4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0929" y="1675694"/>
            <a:ext cx="5681889" cy="3984776"/>
          </a:xfrm>
          <a:prstGeom prst="rect">
            <a:avLst/>
          </a:prstGeom>
        </p:spPr>
      </p:pic>
      <p:pic>
        <p:nvPicPr>
          <p:cNvPr id="26" name="Grafik 25" descr="Ein Bild, das Text, Diagramm, Screenshot, Karte enthält.&#10;&#10;KI-generierte Inhalte können fehlerhaft sein.">
            <a:extLst>
              <a:ext uri="{FF2B5EF4-FFF2-40B4-BE49-F238E27FC236}">
                <a16:creationId xmlns:a16="http://schemas.microsoft.com/office/drawing/2014/main" id="{01580628-0F3C-F7D9-34C0-057FD0A4023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379" y="1197530"/>
            <a:ext cx="7097207" cy="4788599"/>
          </a:xfrm>
          <a:prstGeom prst="rect">
            <a:avLst/>
          </a:prstGeom>
        </p:spPr>
      </p:pic>
      <p:pic>
        <p:nvPicPr>
          <p:cNvPr id="28" name="Grafik 27" descr="Ein Bild, das Text, Screenshot, Diagramm, Karte enthält.&#10;&#10;KI-generierte Inhalte können fehlerhaft sein.">
            <a:extLst>
              <a:ext uri="{FF2B5EF4-FFF2-40B4-BE49-F238E27FC236}">
                <a16:creationId xmlns:a16="http://schemas.microsoft.com/office/drawing/2014/main" id="{DEA18DF8-094D-BB1E-7599-3D0BB346D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7777" y="1197530"/>
            <a:ext cx="7168809" cy="4836909"/>
          </a:xfrm>
          <a:prstGeom prst="rect">
            <a:avLst/>
          </a:prstGeom>
        </p:spPr>
      </p:pic>
      <p:pic>
        <p:nvPicPr>
          <p:cNvPr id="30" name="Grafik 29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CF7FA36A-B7D1-B70C-A585-83F049D113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00" y="1198800"/>
            <a:ext cx="7168809" cy="4836910"/>
          </a:xfrm>
          <a:prstGeom prst="rect">
            <a:avLst/>
          </a:prstGeom>
        </p:spPr>
      </p:pic>
      <p:pic>
        <p:nvPicPr>
          <p:cNvPr id="34" name="Grafik 33" descr="Ein Bild, das Text, Screenshot, Diagramm, Schrift enthält.&#10;&#10;KI-generierte Inhalte können fehlerhaft sein.">
            <a:extLst>
              <a:ext uri="{FF2B5EF4-FFF2-40B4-BE49-F238E27FC236}">
                <a16:creationId xmlns:a16="http://schemas.microsoft.com/office/drawing/2014/main" id="{5C16A98A-68EE-AD54-BF07-D1F33377DF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00" y="1198799"/>
            <a:ext cx="7166927" cy="4835639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3868DB74-3EA3-8235-7259-AB002F8E84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487" y="2250156"/>
            <a:ext cx="2715062" cy="1917807"/>
          </a:xfrm>
          <a:prstGeom prst="rect">
            <a:avLst/>
          </a:prstGeom>
        </p:spPr>
      </p:pic>
      <p:sp>
        <p:nvSpPr>
          <p:cNvPr id="36" name="Textfeld 35">
            <a:extLst>
              <a:ext uri="{FF2B5EF4-FFF2-40B4-BE49-F238E27FC236}">
                <a16:creationId xmlns:a16="http://schemas.microsoft.com/office/drawing/2014/main" id="{6AEC9E71-9051-6BDB-5085-68C95C79957A}"/>
              </a:ext>
            </a:extLst>
          </p:cNvPr>
          <p:cNvSpPr txBox="1"/>
          <p:nvPr/>
        </p:nvSpPr>
        <p:spPr>
          <a:xfrm>
            <a:off x="9244367" y="1932944"/>
            <a:ext cx="2331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noProof="0">
                <a:solidFill>
                  <a:schemeClr val="bg1"/>
                </a:solidFill>
              </a:rPr>
              <a:t>map of King county:</a:t>
            </a:r>
          </a:p>
        </p:txBody>
      </p:sp>
    </p:spTree>
    <p:extLst>
      <p:ext uri="{BB962C8B-B14F-4D97-AF65-F5344CB8AC3E}">
        <p14:creationId xmlns:p14="http://schemas.microsoft.com/office/powerpoint/2010/main" val="575149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EAC3FE-27E4-3F56-FA14-B3BF766AED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26ED316-3A5B-2269-0A4C-AC984D4D88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Grafik 17" descr="Ein Bild, das Text, Screenshot, Diagramm, Reihe enthält.&#10;&#10;KI-generierte Inhalte können fehlerhaft sein.">
            <a:extLst>
              <a:ext uri="{FF2B5EF4-FFF2-40B4-BE49-F238E27FC236}">
                <a16:creationId xmlns:a16="http://schemas.microsoft.com/office/drawing/2014/main" id="{6DF87ED2-E4D0-B83F-1EAF-D75824EA32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309" y="1549205"/>
            <a:ext cx="7714256" cy="4781079"/>
          </a:xfrm>
          <a:prstGeom prst="rect">
            <a:avLst/>
          </a:prstGeom>
        </p:spPr>
      </p:pic>
      <p:sp>
        <p:nvSpPr>
          <p:cNvPr id="9" name="Titel 8">
            <a:extLst>
              <a:ext uri="{FF2B5EF4-FFF2-40B4-BE49-F238E27FC236}">
                <a16:creationId xmlns:a16="http://schemas.microsoft.com/office/drawing/2014/main" id="{58DA5AC3-27EB-DC0B-6CCF-AE27D9DCE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69" y="125639"/>
            <a:ext cx="11227982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b="1" dirty="0"/>
              <a:t>Hypothese 1: </a:t>
            </a:r>
            <a:r>
              <a:rPr lang="de-DE" dirty="0" err="1"/>
              <a:t>Houses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waterfront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squarefeet</a:t>
            </a:r>
            <a:br>
              <a:rPr lang="de-DE" dirty="0"/>
            </a:br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C0AABA11-09F8-E0DB-C963-DCD9A55B6A02}"/>
              </a:ext>
            </a:extLst>
          </p:cNvPr>
          <p:cNvCxnSpPr>
            <a:cxnSpLocks/>
          </p:cNvCxnSpPr>
          <p:nvPr/>
        </p:nvCxnSpPr>
        <p:spPr>
          <a:xfrm>
            <a:off x="711469" y="1358537"/>
            <a:ext cx="104050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A055483-B077-11D7-9269-D3670184D4D4}"/>
              </a:ext>
            </a:extLst>
          </p:cNvPr>
          <p:cNvSpPr/>
          <p:nvPr/>
        </p:nvSpPr>
        <p:spPr>
          <a:xfrm>
            <a:off x="9217130" y="3618411"/>
            <a:ext cx="2267485" cy="1426284"/>
          </a:xfrm>
          <a:prstGeom prst="roundRect">
            <a:avLst/>
          </a:prstGeom>
          <a:solidFill>
            <a:srgbClr val="BCB5A8"/>
          </a:solidFill>
          <a:ln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3715EA8-04C9-7BC9-41AC-A0D0EFE6D8AA}"/>
              </a:ext>
            </a:extLst>
          </p:cNvPr>
          <p:cNvSpPr txBox="1"/>
          <p:nvPr/>
        </p:nvSpPr>
        <p:spPr>
          <a:xfrm>
            <a:off x="9059066" y="3846805"/>
            <a:ext cx="2702074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900" b="1" noProof="0" dirty="0">
                <a:solidFill>
                  <a:schemeClr val="bg1"/>
                </a:solidFill>
              </a:rPr>
              <a:t>Hypotheses 1: confirmed</a:t>
            </a:r>
            <a:br>
              <a:rPr lang="en-US" sz="1900" b="1" noProof="0" dirty="0">
                <a:solidFill>
                  <a:schemeClr val="bg1"/>
                </a:solidFill>
              </a:rPr>
            </a:br>
            <a:r>
              <a:rPr lang="en-US" sz="1900" b="1" noProof="0" dirty="0">
                <a:solidFill>
                  <a:schemeClr val="bg1"/>
                </a:solidFill>
              </a:rPr>
              <a:t> for &gt; 3000 </a:t>
            </a:r>
            <a:r>
              <a:rPr lang="en-US" sz="1900" b="1" noProof="0" dirty="0" err="1">
                <a:solidFill>
                  <a:schemeClr val="bg1"/>
                </a:solidFill>
              </a:rPr>
              <a:t>sqft</a:t>
            </a:r>
            <a:endParaRPr lang="en-US" sz="1900" b="1" noProof="0" dirty="0">
              <a:solidFill>
                <a:schemeClr val="bg1"/>
              </a:solidFill>
            </a:endParaRPr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3F15E451-BAEC-2F0C-5422-11D9C9ADFB33}"/>
              </a:ext>
            </a:extLst>
          </p:cNvPr>
          <p:cNvSpPr/>
          <p:nvPr/>
        </p:nvSpPr>
        <p:spPr>
          <a:xfrm rot="19411047">
            <a:off x="2258148" y="4267966"/>
            <a:ext cx="3782981" cy="751652"/>
          </a:xfrm>
          <a:prstGeom prst="ellipse">
            <a:avLst/>
          </a:prstGeom>
          <a:noFill/>
          <a:ln w="38100">
            <a:solidFill>
              <a:schemeClr val="accent2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3A8C7211-C119-AE55-443A-A86D2A01748D}"/>
              </a:ext>
            </a:extLst>
          </p:cNvPr>
          <p:cNvCxnSpPr>
            <a:cxnSpLocks/>
          </p:cNvCxnSpPr>
          <p:nvPr/>
        </p:nvCxnSpPr>
        <p:spPr>
          <a:xfrm flipH="1" flipV="1">
            <a:off x="5704278" y="3899645"/>
            <a:ext cx="3489127" cy="43190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2485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CEB523-F33A-F3AF-79FB-E4A3BDDB6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FF4C276-4D81-598B-E8D3-9F5C8187F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4C27703E-C715-4A74-4EE5-88D8350FD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69" y="274904"/>
            <a:ext cx="11227982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b="1" dirty="0"/>
              <a:t>Hypothese 2: </a:t>
            </a:r>
            <a:r>
              <a:rPr lang="en-US" dirty="0"/>
              <a:t>Houses at the waterfront rarely have a basement</a:t>
            </a:r>
            <a:br>
              <a:rPr lang="de-DE" dirty="0"/>
            </a:br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A58A7154-35F2-E228-D8B1-4C7AAF0AAA32}"/>
              </a:ext>
            </a:extLst>
          </p:cNvPr>
          <p:cNvCxnSpPr>
            <a:cxnSpLocks/>
          </p:cNvCxnSpPr>
          <p:nvPr/>
        </p:nvCxnSpPr>
        <p:spPr>
          <a:xfrm>
            <a:off x="711469" y="1449977"/>
            <a:ext cx="104050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B7FD4A09-8995-D343-DF8B-3C5DEEA8AF3E}"/>
              </a:ext>
            </a:extLst>
          </p:cNvPr>
          <p:cNvSpPr/>
          <p:nvPr/>
        </p:nvSpPr>
        <p:spPr>
          <a:xfrm>
            <a:off x="8089023" y="4309624"/>
            <a:ext cx="3409406" cy="571140"/>
          </a:xfrm>
          <a:prstGeom prst="roundRect">
            <a:avLst/>
          </a:prstGeom>
          <a:solidFill>
            <a:srgbClr val="BCB5A8"/>
          </a:solidFill>
          <a:ln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9EFCDC3-E0B7-46FA-E924-7EBCDF352892}"/>
              </a:ext>
            </a:extLst>
          </p:cNvPr>
          <p:cNvSpPr txBox="1"/>
          <p:nvPr/>
        </p:nvSpPr>
        <p:spPr>
          <a:xfrm>
            <a:off x="8527768" y="4390920"/>
            <a:ext cx="312202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noProof="0" dirty="0">
                <a:solidFill>
                  <a:schemeClr val="bg1"/>
                </a:solidFill>
              </a:rPr>
              <a:t>Hypotheses 3 refuted</a:t>
            </a:r>
          </a:p>
        </p:txBody>
      </p:sp>
      <p:graphicFrame>
        <p:nvGraphicFramePr>
          <p:cNvPr id="2" name="Tabelle 1">
            <a:extLst>
              <a:ext uri="{FF2B5EF4-FFF2-40B4-BE49-F238E27FC236}">
                <a16:creationId xmlns:a16="http://schemas.microsoft.com/office/drawing/2014/main" id="{CEB824FD-7E31-35B8-35B1-418D2DFD08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9085507"/>
              </p:ext>
            </p:extLst>
          </p:nvPr>
        </p:nvGraphicFramePr>
        <p:xfrm>
          <a:off x="880631" y="2227265"/>
          <a:ext cx="10066695" cy="1645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369574">
                  <a:extLst>
                    <a:ext uri="{9D8B030D-6E8A-4147-A177-3AD203B41FA5}">
                      <a16:colId xmlns:a16="http://schemas.microsoft.com/office/drawing/2014/main" val="2164533410"/>
                    </a:ext>
                  </a:extLst>
                </a:gridCol>
                <a:gridCol w="1684789">
                  <a:extLst>
                    <a:ext uri="{9D8B030D-6E8A-4147-A177-3AD203B41FA5}">
                      <a16:colId xmlns:a16="http://schemas.microsoft.com/office/drawing/2014/main" val="2974190763"/>
                    </a:ext>
                  </a:extLst>
                </a:gridCol>
                <a:gridCol w="1684789">
                  <a:extLst>
                    <a:ext uri="{9D8B030D-6E8A-4147-A177-3AD203B41FA5}">
                      <a16:colId xmlns:a16="http://schemas.microsoft.com/office/drawing/2014/main" val="2506602593"/>
                    </a:ext>
                  </a:extLst>
                </a:gridCol>
                <a:gridCol w="1684789">
                  <a:extLst>
                    <a:ext uri="{9D8B030D-6E8A-4147-A177-3AD203B41FA5}">
                      <a16:colId xmlns:a16="http://schemas.microsoft.com/office/drawing/2014/main" val="1252710622"/>
                    </a:ext>
                  </a:extLst>
                </a:gridCol>
                <a:gridCol w="1642754">
                  <a:extLst>
                    <a:ext uri="{9D8B030D-6E8A-4147-A177-3AD203B41FA5}">
                      <a16:colId xmlns:a16="http://schemas.microsoft.com/office/drawing/2014/main" val="2890673893"/>
                    </a:ext>
                  </a:extLst>
                </a:gridCol>
              </a:tblGrid>
              <a:tr h="356207">
                <a:tc>
                  <a:txBody>
                    <a:bodyPr/>
                    <a:lstStyle/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has no basement</a:t>
                      </a:r>
                      <a:endParaRPr lang="de-DE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has basement</a:t>
                      </a:r>
                      <a:endParaRPr lang="de-DE" b="1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8696052"/>
                  </a:ext>
                </a:extLst>
              </a:tr>
              <a:tr h="571899">
                <a:tc>
                  <a:txBody>
                    <a:bodyPr/>
                    <a:lstStyle/>
                    <a:p>
                      <a:r>
                        <a:rPr lang="en-US" sz="1800" b="1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no waterfront</a:t>
                      </a:r>
                      <a:endParaRPr lang="en-US" b="1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411 </a:t>
                      </a:r>
                      <a:r>
                        <a:rPr lang="en-US" noProof="0" dirty="0">
                          <a:solidFill>
                            <a:schemeClr val="tx1"/>
                          </a:solidFill>
                        </a:rPr>
                        <a:t>houses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2.156 %</a:t>
                      </a:r>
                      <a:endParaRPr lang="de-DE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18649 </a:t>
                      </a:r>
                      <a:r>
                        <a:rPr lang="en-US" noProof="0" dirty="0">
                          <a:solidFill>
                            <a:schemeClr val="tx1"/>
                          </a:solidFill>
                        </a:rPr>
                        <a:t>houses</a:t>
                      </a:r>
                      <a:endParaRPr lang="de-DE" dirty="0">
                        <a:solidFill>
                          <a:schemeClr val="tx1"/>
                        </a:solidFill>
                      </a:endParaRPr>
                    </a:p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97.844 %</a:t>
                      </a:r>
                      <a:endParaRPr lang="de-DE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19404"/>
                  </a:ext>
                </a:extLst>
              </a:tr>
              <a:tr h="571899">
                <a:tc>
                  <a:txBody>
                    <a:bodyPr/>
                    <a:lstStyle/>
                    <a:p>
                      <a:r>
                        <a:rPr lang="en-US" sz="1800" b="1" i="0" kern="1200" noProof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at waterfront</a:t>
                      </a:r>
                      <a:endParaRPr lang="en-US" b="1" noProof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4 </a:t>
                      </a:r>
                      <a:r>
                        <a:rPr lang="en-US" noProof="0" dirty="0">
                          <a:solidFill>
                            <a:schemeClr val="tx1"/>
                          </a:solidFill>
                        </a:rPr>
                        <a:t>houses</a:t>
                      </a:r>
                    </a:p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2.740 %</a:t>
                      </a:r>
                      <a:endParaRPr lang="de-DE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142 </a:t>
                      </a:r>
                      <a:r>
                        <a:rPr lang="en-US" noProof="0" dirty="0">
                          <a:solidFill>
                            <a:schemeClr val="tx1"/>
                          </a:solidFill>
                        </a:rPr>
                        <a:t>houses</a:t>
                      </a:r>
                    </a:p>
                    <a:p>
                      <a:endParaRPr lang="de-DE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0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97.260 %</a:t>
                      </a:r>
                      <a:endParaRPr lang="de-DE" b="1" dirty="0">
                        <a:solidFill>
                          <a:schemeClr val="tx1"/>
                        </a:solidFill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366674"/>
                  </a:ext>
                </a:extLst>
              </a:tr>
            </a:tbl>
          </a:graphicData>
        </a:graphic>
      </p:graphicFrame>
      <p:sp>
        <p:nvSpPr>
          <p:cNvPr id="4" name="Textfeld 3">
            <a:extLst>
              <a:ext uri="{FF2B5EF4-FFF2-40B4-BE49-F238E27FC236}">
                <a16:creationId xmlns:a16="http://schemas.microsoft.com/office/drawing/2014/main" id="{C76E2AA8-14CC-87C2-80AE-F24D8AFB7BB4}"/>
              </a:ext>
            </a:extLst>
          </p:cNvPr>
          <p:cNvSpPr txBox="1"/>
          <p:nvPr/>
        </p:nvSpPr>
        <p:spPr>
          <a:xfrm>
            <a:off x="421897" y="4179693"/>
            <a:ext cx="69766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accent2"/>
                </a:solidFill>
              </a:rPr>
              <a:t>There is no connection</a:t>
            </a:r>
            <a:br>
              <a:rPr lang="en-US" sz="2400" b="1" noProof="0" dirty="0">
                <a:solidFill>
                  <a:schemeClr val="accent2"/>
                </a:solidFill>
              </a:rPr>
            </a:br>
            <a:r>
              <a:rPr lang="en-US" sz="2400" b="1" noProof="0" dirty="0">
                <a:solidFill>
                  <a:schemeClr val="accent2"/>
                </a:solidFill>
              </a:rPr>
              <a:t>between basements and the waterfront location</a:t>
            </a:r>
          </a:p>
        </p:txBody>
      </p:sp>
      <p:sp>
        <p:nvSpPr>
          <p:cNvPr id="5" name="Pfeil: nach rechts 4">
            <a:extLst>
              <a:ext uri="{FF2B5EF4-FFF2-40B4-BE49-F238E27FC236}">
                <a16:creationId xmlns:a16="http://schemas.microsoft.com/office/drawing/2014/main" id="{9E315AF9-C884-FED9-06B0-AD96F8751020}"/>
              </a:ext>
            </a:extLst>
          </p:cNvPr>
          <p:cNvSpPr/>
          <p:nvPr/>
        </p:nvSpPr>
        <p:spPr>
          <a:xfrm>
            <a:off x="7336771" y="4363675"/>
            <a:ext cx="662620" cy="466017"/>
          </a:xfrm>
          <a:prstGeom prst="rightArrow">
            <a:avLst/>
          </a:prstGeom>
          <a:noFill/>
          <a:ln w="28575"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35215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182C91A-046D-1142-1588-B3E16DD19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EB92A6D-BEFB-5B28-BE46-13FD61419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5D1DB144-34F8-F91F-0EBF-8CB6ACEDF2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69" y="125639"/>
            <a:ext cx="11227982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b="1" dirty="0"/>
              <a:t>Hypothese 3: </a:t>
            </a:r>
            <a:r>
              <a:rPr lang="en-US" dirty="0"/>
              <a:t>houses that are isolated and at the waterfront are the most expensive</a:t>
            </a:r>
            <a:br>
              <a:rPr lang="de-DE" dirty="0"/>
            </a:br>
            <a:endParaRPr lang="de-DE" dirty="0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168F5958-D518-4B54-A487-3D4C5A439482}"/>
              </a:ext>
            </a:extLst>
          </p:cNvPr>
          <p:cNvCxnSpPr>
            <a:cxnSpLocks/>
          </p:cNvCxnSpPr>
          <p:nvPr/>
        </p:nvCxnSpPr>
        <p:spPr>
          <a:xfrm>
            <a:off x="711470" y="1423851"/>
            <a:ext cx="10405021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hteck: abgerundete Ecken 1">
            <a:extLst>
              <a:ext uri="{FF2B5EF4-FFF2-40B4-BE49-F238E27FC236}">
                <a16:creationId xmlns:a16="http://schemas.microsoft.com/office/drawing/2014/main" id="{0F386D93-7AF1-8D95-BA9A-C2CD3CEA68BA}"/>
              </a:ext>
            </a:extLst>
          </p:cNvPr>
          <p:cNvSpPr/>
          <p:nvPr/>
        </p:nvSpPr>
        <p:spPr>
          <a:xfrm>
            <a:off x="7716424" y="5148579"/>
            <a:ext cx="3409406" cy="571140"/>
          </a:xfrm>
          <a:prstGeom prst="roundRect">
            <a:avLst/>
          </a:prstGeom>
          <a:solidFill>
            <a:srgbClr val="BCB5A8"/>
          </a:solidFill>
          <a:ln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4D598B9C-1084-E653-7386-59A2F62B4409}"/>
              </a:ext>
            </a:extLst>
          </p:cNvPr>
          <p:cNvSpPr txBox="1"/>
          <p:nvPr/>
        </p:nvSpPr>
        <p:spPr>
          <a:xfrm>
            <a:off x="8051487" y="5241788"/>
            <a:ext cx="3122023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00" b="1" noProof="0" dirty="0">
                <a:solidFill>
                  <a:schemeClr val="bg1"/>
                </a:solidFill>
              </a:rPr>
              <a:t>Hypotheses </a:t>
            </a:r>
            <a:r>
              <a:rPr lang="en-US" sz="1900" b="1" dirty="0">
                <a:solidFill>
                  <a:schemeClr val="bg1"/>
                </a:solidFill>
              </a:rPr>
              <a:t>3</a:t>
            </a:r>
            <a:r>
              <a:rPr lang="en-US" sz="1900" b="1" noProof="0" dirty="0">
                <a:solidFill>
                  <a:schemeClr val="bg1"/>
                </a:solidFill>
              </a:rPr>
              <a:t> refuted</a:t>
            </a:r>
          </a:p>
        </p:txBody>
      </p:sp>
      <p:pic>
        <p:nvPicPr>
          <p:cNvPr id="18" name="Grafik 17" descr="Ein Bild, das Text, Karte, Screenshot, Zahl enthält.&#10;&#10;KI-generierte Inhalte können fehlerhaft sein.">
            <a:extLst>
              <a:ext uri="{FF2B5EF4-FFF2-40B4-BE49-F238E27FC236}">
                <a16:creationId xmlns:a16="http://schemas.microsoft.com/office/drawing/2014/main" id="{C801325F-7EC4-DD87-E72B-1EB929EDC5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40" y="1471698"/>
            <a:ext cx="6651213" cy="498841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C65F903E-2C11-EFBE-D776-757B17A93C82}"/>
              </a:ext>
            </a:extLst>
          </p:cNvPr>
          <p:cNvSpPr txBox="1"/>
          <p:nvPr/>
        </p:nvSpPr>
        <p:spPr>
          <a:xfrm>
            <a:off x="7064804" y="2996196"/>
            <a:ext cx="51786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noProof="0" dirty="0">
                <a:solidFill>
                  <a:schemeClr val="accent2"/>
                </a:solidFill>
              </a:rPr>
              <a:t>There is no connection between isolation in connection with location at the waterfront and price</a:t>
            </a:r>
          </a:p>
        </p:txBody>
      </p:sp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4BE6FA4B-54CB-B589-76D2-D2EC402D3034}"/>
              </a:ext>
            </a:extLst>
          </p:cNvPr>
          <p:cNvSpPr/>
          <p:nvPr/>
        </p:nvSpPr>
        <p:spPr>
          <a:xfrm rot="5400000">
            <a:off x="9089816" y="4499688"/>
            <a:ext cx="662620" cy="466017"/>
          </a:xfrm>
          <a:prstGeom prst="rightArrow">
            <a:avLst/>
          </a:prstGeom>
          <a:noFill/>
          <a:ln w="28575">
            <a:solidFill>
              <a:srgbClr val="BCB5A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9764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19" grpId="0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8">
            <a:extLst>
              <a:ext uri="{FF2B5EF4-FFF2-40B4-BE49-F238E27FC236}">
                <a16:creationId xmlns:a16="http://schemas.microsoft.com/office/drawing/2014/main" id="{22CA5C4C-136D-80CB-0B6C-2421E7AFE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69" y="125639"/>
            <a:ext cx="11227982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House Recommendations</a:t>
            </a:r>
            <a:br>
              <a:rPr lang="de-DE" dirty="0"/>
            </a:br>
            <a:endParaRPr lang="de-DE" dirty="0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4F2E7229-14E5-96F0-CDCC-86914FA80796}"/>
              </a:ext>
            </a:extLst>
          </p:cNvPr>
          <p:cNvCxnSpPr>
            <a:cxnSpLocks/>
          </p:cNvCxnSpPr>
          <p:nvPr/>
        </p:nvCxnSpPr>
        <p:spPr>
          <a:xfrm>
            <a:off x="711469" y="1123405"/>
            <a:ext cx="10927537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hteck 15">
            <a:extLst>
              <a:ext uri="{FF2B5EF4-FFF2-40B4-BE49-F238E27FC236}">
                <a16:creationId xmlns:a16="http://schemas.microsoft.com/office/drawing/2014/main" id="{2F95DA9C-1DD7-11F8-668D-FD569A2DD4E6}"/>
              </a:ext>
            </a:extLst>
          </p:cNvPr>
          <p:cNvSpPr/>
          <p:nvPr/>
        </p:nvSpPr>
        <p:spPr>
          <a:xfrm>
            <a:off x="4437017" y="1595870"/>
            <a:ext cx="3317965" cy="457928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017DB2C6-8C14-4906-DE0E-3386FCF927E2}"/>
              </a:ext>
            </a:extLst>
          </p:cNvPr>
          <p:cNvSpPr/>
          <p:nvPr/>
        </p:nvSpPr>
        <p:spPr>
          <a:xfrm>
            <a:off x="5002014" y="1450044"/>
            <a:ext cx="2187971" cy="3918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05A2F477-728A-A7D8-2DB3-CBE4D56EEC67}"/>
              </a:ext>
            </a:extLst>
          </p:cNvPr>
          <p:cNvSpPr/>
          <p:nvPr/>
        </p:nvSpPr>
        <p:spPr>
          <a:xfrm>
            <a:off x="814253" y="1599441"/>
            <a:ext cx="3317965" cy="4579289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A47288B2-A5A3-2E00-C01B-7DDA7D80B5DF}"/>
              </a:ext>
            </a:extLst>
          </p:cNvPr>
          <p:cNvSpPr/>
          <p:nvPr/>
        </p:nvSpPr>
        <p:spPr>
          <a:xfrm>
            <a:off x="8059782" y="1595870"/>
            <a:ext cx="3317965" cy="4579285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: abgerundete Ecken 18">
            <a:extLst>
              <a:ext uri="{FF2B5EF4-FFF2-40B4-BE49-F238E27FC236}">
                <a16:creationId xmlns:a16="http://schemas.microsoft.com/office/drawing/2014/main" id="{57973FF3-EC16-5E41-778B-17632074717A}"/>
              </a:ext>
            </a:extLst>
          </p:cNvPr>
          <p:cNvSpPr/>
          <p:nvPr/>
        </p:nvSpPr>
        <p:spPr>
          <a:xfrm>
            <a:off x="8624778" y="1450044"/>
            <a:ext cx="2187971" cy="3918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: abgerundete Ecken 16">
            <a:extLst>
              <a:ext uri="{FF2B5EF4-FFF2-40B4-BE49-F238E27FC236}">
                <a16:creationId xmlns:a16="http://schemas.microsoft.com/office/drawing/2014/main" id="{92B90895-E135-F641-92F6-374F8FBC9C3F}"/>
              </a:ext>
            </a:extLst>
          </p:cNvPr>
          <p:cNvSpPr/>
          <p:nvPr/>
        </p:nvSpPr>
        <p:spPr>
          <a:xfrm>
            <a:off x="1379249" y="1450044"/>
            <a:ext cx="2187971" cy="39188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2B08B488-213A-6AAF-34F7-75770E488D6D}"/>
              </a:ext>
            </a:extLst>
          </p:cNvPr>
          <p:cNvSpPr txBox="1"/>
          <p:nvPr/>
        </p:nvSpPr>
        <p:spPr>
          <a:xfrm>
            <a:off x="1437559" y="1457814"/>
            <a:ext cx="21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Recommendation</a:t>
            </a:r>
            <a:r>
              <a:rPr lang="en-US" noProof="0" dirty="0"/>
              <a:t> </a:t>
            </a:r>
            <a:r>
              <a:rPr lang="en-US" noProof="0" dirty="0">
                <a:solidFill>
                  <a:schemeClr val="bg1"/>
                </a:solidFill>
              </a:rPr>
              <a:t>1</a:t>
            </a:r>
            <a:r>
              <a:rPr lang="en-US" noProof="0" dirty="0"/>
              <a:t> 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367EDBF-759D-27DC-EC8C-75E38FA00684}"/>
              </a:ext>
            </a:extLst>
          </p:cNvPr>
          <p:cNvSpPr txBox="1"/>
          <p:nvPr/>
        </p:nvSpPr>
        <p:spPr>
          <a:xfrm>
            <a:off x="5060324" y="1472597"/>
            <a:ext cx="21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Recommendation</a:t>
            </a:r>
            <a:r>
              <a:rPr lang="en-US" noProof="0" dirty="0"/>
              <a:t> </a:t>
            </a:r>
            <a:r>
              <a:rPr lang="en-US" noProof="0" dirty="0">
                <a:solidFill>
                  <a:schemeClr val="bg1"/>
                </a:solidFill>
              </a:rPr>
              <a:t>2</a:t>
            </a:r>
            <a:r>
              <a:rPr lang="en-US" noProof="0" dirty="0"/>
              <a:t> 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9C1CDD81-BAA9-C770-219A-A2D38351AB50}"/>
              </a:ext>
            </a:extLst>
          </p:cNvPr>
          <p:cNvSpPr txBox="1"/>
          <p:nvPr/>
        </p:nvSpPr>
        <p:spPr>
          <a:xfrm>
            <a:off x="8686650" y="1472597"/>
            <a:ext cx="2187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noProof="0" dirty="0">
                <a:solidFill>
                  <a:schemeClr val="bg1"/>
                </a:solidFill>
              </a:rPr>
              <a:t>Recommendation 3 </a:t>
            </a:r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D049D12C-8508-6DB4-4E1C-BE01F107C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4" y="1921078"/>
            <a:ext cx="1390177" cy="2156905"/>
          </a:xfrm>
          <a:prstGeom prst="rect">
            <a:avLst/>
          </a:prstGeom>
        </p:spPr>
      </p:pic>
      <p:pic>
        <p:nvPicPr>
          <p:cNvPr id="41" name="Grafik 40">
            <a:extLst>
              <a:ext uri="{FF2B5EF4-FFF2-40B4-BE49-F238E27FC236}">
                <a16:creationId xmlns:a16="http://schemas.microsoft.com/office/drawing/2014/main" id="{C91EAC0E-DBF3-BBF0-D544-61C6EB49F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004" y="4168997"/>
            <a:ext cx="2046495" cy="1789017"/>
          </a:xfrm>
          <a:prstGeom prst="rect">
            <a:avLst/>
          </a:prstGeom>
        </p:spPr>
      </p:pic>
      <p:sp>
        <p:nvSpPr>
          <p:cNvPr id="42" name="Rechteck 41">
            <a:extLst>
              <a:ext uri="{FF2B5EF4-FFF2-40B4-BE49-F238E27FC236}">
                <a16:creationId xmlns:a16="http://schemas.microsoft.com/office/drawing/2014/main" id="{8B007450-3395-9098-7EAA-B8F248FCFE02}"/>
              </a:ext>
            </a:extLst>
          </p:cNvPr>
          <p:cNvSpPr/>
          <p:nvPr/>
        </p:nvSpPr>
        <p:spPr>
          <a:xfrm>
            <a:off x="2393929" y="1921078"/>
            <a:ext cx="1674321" cy="2156904"/>
          </a:xfrm>
          <a:prstGeom prst="rect">
            <a:avLst/>
          </a:prstGeom>
          <a:solidFill>
            <a:srgbClr val="BCB5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Textfeld 42">
            <a:extLst>
              <a:ext uri="{FF2B5EF4-FFF2-40B4-BE49-F238E27FC236}">
                <a16:creationId xmlns:a16="http://schemas.microsoft.com/office/drawing/2014/main" id="{120DB888-769B-9B93-5910-14EEBAC4A2E2}"/>
              </a:ext>
            </a:extLst>
          </p:cNvPr>
          <p:cNvSpPr txBox="1"/>
          <p:nvPr/>
        </p:nvSpPr>
        <p:spPr>
          <a:xfrm>
            <a:off x="2366039" y="2041451"/>
            <a:ext cx="167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47.331194,</a:t>
            </a:r>
            <a:br>
              <a:rPr lang="de-DE" dirty="0"/>
            </a:br>
            <a:r>
              <a:rPr lang="de-DE" dirty="0"/>
              <a:t> -122.503</a:t>
            </a:r>
          </a:p>
          <a:p>
            <a:endParaRPr lang="de-DE" dirty="0"/>
          </a:p>
          <a:p>
            <a:r>
              <a:rPr lang="de-DE" dirty="0"/>
              <a:t>2034sqft</a:t>
            </a:r>
          </a:p>
          <a:p>
            <a:r>
              <a:rPr lang="de-DE" dirty="0"/>
              <a:t>549000$</a:t>
            </a:r>
          </a:p>
          <a:p>
            <a:endParaRPr lang="de-DE" dirty="0"/>
          </a:p>
        </p:txBody>
      </p:sp>
      <p:sp>
        <p:nvSpPr>
          <p:cNvPr id="48" name="Rechteck 47">
            <a:extLst>
              <a:ext uri="{FF2B5EF4-FFF2-40B4-BE49-F238E27FC236}">
                <a16:creationId xmlns:a16="http://schemas.microsoft.com/office/drawing/2014/main" id="{59CACDAD-C3D3-B8A5-5DF8-FF5D21B55D6F}"/>
              </a:ext>
            </a:extLst>
          </p:cNvPr>
          <p:cNvSpPr/>
          <p:nvPr/>
        </p:nvSpPr>
        <p:spPr>
          <a:xfrm>
            <a:off x="5962241" y="2620574"/>
            <a:ext cx="1674321" cy="2156904"/>
          </a:xfrm>
          <a:prstGeom prst="rect">
            <a:avLst/>
          </a:prstGeom>
          <a:solidFill>
            <a:srgbClr val="BCB5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AA4D883-AE44-9C33-C420-583757CD2C56}"/>
              </a:ext>
            </a:extLst>
          </p:cNvPr>
          <p:cNvSpPr/>
          <p:nvPr/>
        </p:nvSpPr>
        <p:spPr>
          <a:xfrm>
            <a:off x="9544746" y="2250930"/>
            <a:ext cx="1674321" cy="2156904"/>
          </a:xfrm>
          <a:prstGeom prst="rect">
            <a:avLst/>
          </a:prstGeom>
          <a:solidFill>
            <a:srgbClr val="BCB5A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D87CED34-C3E8-02D1-06F9-739621163716}"/>
              </a:ext>
            </a:extLst>
          </p:cNvPr>
          <p:cNvSpPr txBox="1"/>
          <p:nvPr/>
        </p:nvSpPr>
        <p:spPr>
          <a:xfrm>
            <a:off x="6452836" y="2838688"/>
            <a:ext cx="167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47.4728, </a:t>
            </a:r>
            <a:br>
              <a:rPr lang="de-DE" dirty="0"/>
            </a:br>
            <a:r>
              <a:rPr lang="de-DE" dirty="0"/>
              <a:t>-122.497</a:t>
            </a:r>
          </a:p>
          <a:p>
            <a:endParaRPr lang="de-DE" dirty="0"/>
          </a:p>
          <a:p>
            <a:r>
              <a:rPr lang="de-DE" dirty="0"/>
              <a:t>1494sqft</a:t>
            </a:r>
          </a:p>
          <a:p>
            <a:r>
              <a:rPr lang="de-DE" dirty="0"/>
              <a:t>465000$</a:t>
            </a:r>
          </a:p>
          <a:p>
            <a:endParaRPr lang="de-DE" dirty="0"/>
          </a:p>
        </p:txBody>
      </p:sp>
      <p:sp>
        <p:nvSpPr>
          <p:cNvPr id="51" name="Textfeld 50">
            <a:extLst>
              <a:ext uri="{FF2B5EF4-FFF2-40B4-BE49-F238E27FC236}">
                <a16:creationId xmlns:a16="http://schemas.microsoft.com/office/drawing/2014/main" id="{5DB6524D-267D-918A-5D4B-01A7F9E77B6F}"/>
              </a:ext>
            </a:extLst>
          </p:cNvPr>
          <p:cNvSpPr txBox="1"/>
          <p:nvPr/>
        </p:nvSpPr>
        <p:spPr>
          <a:xfrm>
            <a:off x="10139206" y="2239823"/>
            <a:ext cx="16743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47.5117, </a:t>
            </a:r>
            <a:br>
              <a:rPr lang="de-DE" dirty="0"/>
            </a:br>
            <a:r>
              <a:rPr lang="de-DE" dirty="0"/>
              <a:t>-122.248</a:t>
            </a:r>
          </a:p>
          <a:p>
            <a:endParaRPr lang="de-DE" dirty="0"/>
          </a:p>
          <a:p>
            <a:r>
              <a:rPr lang="de-DE" dirty="0"/>
              <a:t>1160sqft</a:t>
            </a:r>
          </a:p>
          <a:p>
            <a:r>
              <a:rPr lang="de-DE" dirty="0"/>
              <a:t>700000$</a:t>
            </a:r>
          </a:p>
          <a:p>
            <a:endParaRPr lang="de-DE" dirty="0"/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1E52592E-EB90-B695-BEB6-175BF0E838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8629" y="1933175"/>
            <a:ext cx="1261651" cy="2144807"/>
          </a:xfrm>
          <a:prstGeom prst="rect">
            <a:avLst/>
          </a:prstGeom>
        </p:spPr>
      </p:pic>
      <p:pic>
        <p:nvPicPr>
          <p:cNvPr id="55" name="Grafik 54">
            <a:extLst>
              <a:ext uri="{FF2B5EF4-FFF2-40B4-BE49-F238E27FC236}">
                <a16:creationId xmlns:a16="http://schemas.microsoft.com/office/drawing/2014/main" id="{A8CC3FFB-5653-3E2D-EDE4-E74BEC13D1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3209" y="3617333"/>
            <a:ext cx="1742088" cy="2434849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6177CC81-469C-A819-AA53-12EC26221D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1583" y="3511676"/>
            <a:ext cx="1139996" cy="1746883"/>
          </a:xfrm>
          <a:prstGeom prst="rect">
            <a:avLst/>
          </a:prstGeom>
        </p:spPr>
      </p:pic>
      <p:pic>
        <p:nvPicPr>
          <p:cNvPr id="57" name="Grafik 56">
            <a:extLst>
              <a:ext uri="{FF2B5EF4-FFF2-40B4-BE49-F238E27FC236}">
                <a16:creationId xmlns:a16="http://schemas.microsoft.com/office/drawing/2014/main" id="{9E0B090A-BAC4-9E3D-4E70-5D82598A4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5577" y="1932944"/>
            <a:ext cx="1775209" cy="2351617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0967C428-485D-777D-19E9-458B20B0D3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57617" y="3715851"/>
            <a:ext cx="1937418" cy="1618602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48A2D114-8CF9-5F6D-A71C-C499D2E3F7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30012" y="4872730"/>
            <a:ext cx="1489055" cy="105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53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20" grpId="0" animBg="1"/>
      <p:bldP spid="21" grpId="0" animBg="1"/>
      <p:bldP spid="19" grpId="0" animBg="1"/>
      <p:bldP spid="17" grpId="0" animBg="1"/>
      <p:bldP spid="8" grpId="0"/>
      <p:bldP spid="9" grpId="0"/>
      <p:bldP spid="10" grpId="0"/>
      <p:bldP spid="42" grpId="0" animBg="1"/>
      <p:bldP spid="43" grpId="0"/>
      <p:bldP spid="48" grpId="0" animBg="1"/>
      <p:bldP spid="49" grpId="0" animBg="1"/>
      <p:bldP spid="5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DA5C6-F0C3-8B24-99FC-E6F0979AA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Bildplatzhalter 5">
            <a:extLst>
              <a:ext uri="{FF2B5EF4-FFF2-40B4-BE49-F238E27FC236}">
                <a16:creationId xmlns:a16="http://schemas.microsoft.com/office/drawing/2014/main" id="{26C732F9-4AE4-EA8E-11D9-4C827E3976EB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3" b="7683"/>
          <a:stretch/>
        </p:blipFill>
        <p:spPr>
          <a:xfrm>
            <a:off x="20" y="0"/>
            <a:ext cx="1219198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6094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Breitbild</PresentationFormat>
  <Paragraphs>54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4" baseType="lpstr">
      <vt:lpstr>Meiryo</vt:lpstr>
      <vt:lpstr>Aptos</vt:lpstr>
      <vt:lpstr>Aptos Display</vt:lpstr>
      <vt:lpstr>Arial</vt:lpstr>
      <vt:lpstr>Office</vt:lpstr>
      <vt:lpstr>PowerPoint-Präsentation</vt:lpstr>
      <vt:lpstr>Larry Sanders    Buyer</vt:lpstr>
      <vt:lpstr>Hypotheses to be tested</vt:lpstr>
      <vt:lpstr>Real estate in King County  </vt:lpstr>
      <vt:lpstr>Hypothese 1: Houses at the waterfront have more squarefeet </vt:lpstr>
      <vt:lpstr>Hypothese 2: Houses at the waterfront rarely have a basement </vt:lpstr>
      <vt:lpstr>Hypothese 3: houses that are isolated and at the waterfront are the most expensive </vt:lpstr>
      <vt:lpstr>House Recommendations 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Luise Jazdzewski</dc:creator>
  <cp:lastModifiedBy>Luise Jazdzewski</cp:lastModifiedBy>
  <cp:revision>16</cp:revision>
  <dcterms:created xsi:type="dcterms:W3CDTF">2025-10-17T08:55:25Z</dcterms:created>
  <dcterms:modified xsi:type="dcterms:W3CDTF">2025-10-20T11:39:00Z</dcterms:modified>
</cp:coreProperties>
</file>